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1"/>
  </p:notesMasterIdLst>
  <p:sldIdLst>
    <p:sldId id="291" r:id="rId2"/>
    <p:sldId id="292" r:id="rId3"/>
    <p:sldId id="293" r:id="rId4"/>
    <p:sldId id="257" r:id="rId5"/>
    <p:sldId id="258" r:id="rId6"/>
    <p:sldId id="268" r:id="rId7"/>
    <p:sldId id="289" r:id="rId8"/>
    <p:sldId id="294" r:id="rId9"/>
    <p:sldId id="29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FF00"/>
    <a:srgbClr val="00CC00"/>
    <a:srgbClr val="FF3300"/>
    <a:srgbClr val="FFFF66"/>
    <a:srgbClr val="FFFF99"/>
    <a:srgbClr val="009900"/>
    <a:srgbClr val="00FFFF"/>
    <a:srgbClr val="66FF99"/>
    <a:srgbClr val="00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6029" autoAdjust="0"/>
    <p:restoredTop sz="94660"/>
  </p:normalViewPr>
  <p:slideViewPr>
    <p:cSldViewPr>
      <p:cViewPr varScale="1">
        <p:scale>
          <a:sx n="48" d="100"/>
          <a:sy n="48" d="100"/>
        </p:scale>
        <p:origin x="-9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3732EA-50F5-4F70-9D2A-DBE32B4C5488}" type="datetimeFigureOut">
              <a:rPr lang="es-AR" smtClean="0"/>
              <a:pPr/>
              <a:t>03/09/2018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856ABB-C5C5-4F1B-B211-2158434DED78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1754221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B8D2-2DBB-4031-817D-1052BE7C87A3}" type="datetimeFigureOut">
              <a:rPr lang="en-US" smtClean="0"/>
              <a:pPr/>
              <a:t>9/3/2018</a:t>
            </a:fld>
            <a:endParaRPr lang="es-AR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418D-9FF7-45D4-85A2-09A1A23DFC6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B8D2-2DBB-4031-817D-1052BE7C87A3}" type="datetimeFigureOut">
              <a:rPr lang="en-US" smtClean="0"/>
              <a:pPr/>
              <a:t>9/3/2018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418D-9FF7-45D4-85A2-09A1A23DFC6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B8D2-2DBB-4031-817D-1052BE7C87A3}" type="datetimeFigureOut">
              <a:rPr lang="en-US" smtClean="0"/>
              <a:pPr/>
              <a:t>9/3/2018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418D-9FF7-45D4-85A2-09A1A23DFC6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B8D2-2DBB-4031-817D-1052BE7C87A3}" type="datetimeFigureOut">
              <a:rPr lang="en-US" smtClean="0"/>
              <a:pPr/>
              <a:t>9/3/2018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418D-9FF7-45D4-85A2-09A1A23DFC6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B8D2-2DBB-4031-817D-1052BE7C87A3}" type="datetimeFigureOut">
              <a:rPr lang="en-US" smtClean="0"/>
              <a:pPr/>
              <a:t>9/3/2018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418D-9FF7-45D4-85A2-09A1A23DFC6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B8D2-2DBB-4031-817D-1052BE7C87A3}" type="datetimeFigureOut">
              <a:rPr lang="en-US" smtClean="0"/>
              <a:pPr/>
              <a:t>9/3/2018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418D-9FF7-45D4-85A2-09A1A23DFC6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B8D2-2DBB-4031-817D-1052BE7C87A3}" type="datetimeFigureOut">
              <a:rPr lang="en-US" smtClean="0"/>
              <a:pPr/>
              <a:t>9/3/2018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418D-9FF7-45D4-85A2-09A1A23DFC6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B8D2-2DBB-4031-817D-1052BE7C87A3}" type="datetimeFigureOut">
              <a:rPr lang="en-US" smtClean="0"/>
              <a:pPr/>
              <a:t>9/3/2018</a:t>
            </a:fld>
            <a:endParaRPr lang="es-AR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06418D-9FF7-45D4-85A2-09A1A23DFC61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B8D2-2DBB-4031-817D-1052BE7C87A3}" type="datetimeFigureOut">
              <a:rPr lang="en-US" smtClean="0"/>
              <a:pPr/>
              <a:t>9/3/2018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418D-9FF7-45D4-85A2-09A1A23DFC6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B8D2-2DBB-4031-817D-1052BE7C87A3}" type="datetimeFigureOut">
              <a:rPr lang="en-US" smtClean="0"/>
              <a:pPr/>
              <a:t>9/3/2018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EC06418D-9FF7-45D4-85A2-09A1A23DFC6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2CAB8D2-2DBB-4031-817D-1052BE7C87A3}" type="datetimeFigureOut">
              <a:rPr lang="en-US" smtClean="0"/>
              <a:pPr/>
              <a:t>9/3/2018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418D-9FF7-45D4-85A2-09A1A23DFC6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2CAB8D2-2DBB-4031-817D-1052BE7C87A3}" type="datetimeFigureOut">
              <a:rPr lang="en-US" smtClean="0"/>
              <a:pPr/>
              <a:t>9/3/2018</a:t>
            </a:fld>
            <a:endParaRPr lang="es-AR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C06418D-9FF7-45D4-85A2-09A1A23DFC6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33400" y="457200"/>
            <a:ext cx="4648200" cy="646331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AR" sz="3600" b="1" u="sng" dirty="0" smtClean="0">
                <a:solidFill>
                  <a:srgbClr val="FF0000"/>
                </a:solidFill>
                <a:latin typeface="Comic Sans MS" pitchFamily="66" charset="0"/>
              </a:rPr>
              <a:t>LAS LOMBRICES</a:t>
            </a:r>
            <a:endParaRPr lang="es-AR" sz="3600" b="1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AutoShape 2" descr="Resultado de imagen para LOMBRICES DE TIERR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6448" y="1284808"/>
            <a:ext cx="3657600" cy="2753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19600" y="4038600"/>
            <a:ext cx="4313903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 descr="Escuela San Cayetan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56454"/>
            <a:ext cx="3498659" cy="1047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5388864" y="1304276"/>
            <a:ext cx="3519995" cy="338554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AR" sz="1600" b="1" dirty="0" smtClean="0">
                <a:solidFill>
                  <a:srgbClr val="FFFF00"/>
                </a:solidFill>
                <a:latin typeface="Comic Sans MS" pitchFamily="66" charset="0"/>
              </a:rPr>
              <a:t>1° GRADO A Y B</a:t>
            </a:r>
            <a:endParaRPr lang="es-AR" sz="1600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336859" y="2529353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AR" dirty="0" smtClean="0"/>
              <a:t>-</a:t>
            </a:r>
            <a:r>
              <a:rPr lang="es-AR" dirty="0" smtClean="0">
                <a:solidFill>
                  <a:srgbClr val="FFFF00"/>
                </a:solidFill>
              </a:rPr>
              <a:t>VIVEN DENTRO</a:t>
            </a:r>
            <a:r>
              <a:rPr lang="es-AR" dirty="0" smtClean="0"/>
              <a:t> DE LA TIERRA</a:t>
            </a:r>
          </a:p>
          <a:p>
            <a:endParaRPr lang="es-AR" dirty="0"/>
          </a:p>
          <a:p>
            <a:r>
              <a:rPr lang="es-AR" dirty="0" smtClean="0"/>
              <a:t>-SE </a:t>
            </a:r>
            <a:r>
              <a:rPr lang="es-AR" dirty="0" smtClean="0">
                <a:solidFill>
                  <a:srgbClr val="FFFF00"/>
                </a:solidFill>
              </a:rPr>
              <a:t>APAREAN</a:t>
            </a:r>
            <a:r>
              <a:rPr lang="es-AR" dirty="0" smtClean="0"/>
              <a:t> EN LA </a:t>
            </a:r>
            <a:r>
              <a:rPr lang="es-AR" dirty="0" smtClean="0">
                <a:solidFill>
                  <a:srgbClr val="FFFF00"/>
                </a:solidFill>
              </a:rPr>
              <a:t>SUPERFICIE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627888" y="432863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AR" dirty="0" smtClean="0"/>
              <a:t>HUMEDAD</a:t>
            </a:r>
          </a:p>
          <a:p>
            <a:endParaRPr lang="es-AR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s-AR" dirty="0" smtClean="0"/>
              <a:t>TIERRA</a:t>
            </a:r>
          </a:p>
          <a:p>
            <a:endParaRPr lang="es-AR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s-AR" dirty="0" smtClean="0"/>
              <a:t>OSCURIDAD</a:t>
            </a:r>
          </a:p>
        </p:txBody>
      </p:sp>
    </p:spTree>
    <p:extLst>
      <p:ext uri="{BB962C8B-B14F-4D97-AF65-F5344CB8AC3E}">
        <p14:creationId xmlns:p14="http://schemas.microsoft.com/office/powerpoint/2010/main" xmlns="" val="1967348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3505200"/>
            <a:ext cx="3657600" cy="2381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547116" y="378767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800" b="1" dirty="0" smtClean="0">
                <a:solidFill>
                  <a:srgbClr val="00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¿QUE ES UNA LOMBRIZ?</a:t>
            </a:r>
            <a:endParaRPr lang="es-AR" sz="2800" b="1" dirty="0">
              <a:solidFill>
                <a:srgbClr val="00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75561" y="2844944"/>
            <a:ext cx="6562725" cy="523220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AR" sz="2800" b="1" dirty="0" smtClean="0">
                <a:solidFill>
                  <a:srgbClr val="FF0000"/>
                </a:solidFill>
                <a:latin typeface="Comic Sans MS" pitchFamily="66" charset="0"/>
              </a:rPr>
              <a:t>PARTES DE LAS LOMBRICES</a:t>
            </a:r>
            <a:endParaRPr lang="es-AR" sz="28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304800" y="1079157"/>
            <a:ext cx="8839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b="1" dirty="0" smtClean="0">
                <a:solidFill>
                  <a:srgbClr val="FFFF00"/>
                </a:solidFill>
              </a:rPr>
              <a:t>LOMBRIZ O GUSANO</a:t>
            </a:r>
            <a:r>
              <a:rPr lang="es-AR" b="1" dirty="0" smtClean="0"/>
              <a:t>…</a:t>
            </a:r>
            <a:r>
              <a:rPr lang="es-AR" dirty="0" smtClean="0"/>
              <a:t> SON ANIMALES SIN ESQUELETO (</a:t>
            </a:r>
            <a:r>
              <a:rPr lang="es-AR" dirty="0" smtClean="0">
                <a:solidFill>
                  <a:srgbClr val="FFFF00"/>
                </a:solidFill>
              </a:rPr>
              <a:t>INVERTEBRADOS</a:t>
            </a:r>
            <a:r>
              <a:rPr lang="es-AR" dirty="0" smtClean="0"/>
              <a:t>) .</a:t>
            </a:r>
          </a:p>
          <a:p>
            <a:endParaRPr lang="es-AR" dirty="0" smtClean="0"/>
          </a:p>
          <a:p>
            <a:r>
              <a:rPr lang="es-AR" b="1" dirty="0" smtClean="0">
                <a:solidFill>
                  <a:srgbClr val="FFFF00"/>
                </a:solidFill>
              </a:rPr>
              <a:t>ANÉLIDOS …GUSANOS SEGMENTADOS…   </a:t>
            </a:r>
            <a:r>
              <a:rPr lang="es-AR" b="1" dirty="0" smtClean="0"/>
              <a:t>HAY 7000 ESPECIES</a:t>
            </a:r>
            <a:endParaRPr lang="es-AR" b="1" dirty="0" smtClean="0">
              <a:solidFill>
                <a:srgbClr val="FFFF00"/>
              </a:solidFill>
            </a:endParaRPr>
          </a:p>
          <a:p>
            <a:r>
              <a:rPr lang="es-AR" dirty="0" smtClean="0"/>
              <a:t> </a:t>
            </a:r>
            <a:endParaRPr lang="es-AR" dirty="0"/>
          </a:p>
        </p:txBody>
      </p:sp>
      <p:sp>
        <p:nvSpPr>
          <p:cNvPr id="3" name="2 Rectángulo"/>
          <p:cNvSpPr/>
          <p:nvPr/>
        </p:nvSpPr>
        <p:spPr>
          <a:xfrm>
            <a:off x="4267200" y="350196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AR" dirty="0" smtClean="0"/>
              <a:t>-CUERPO FORMADO POR SEGMENTOS (ANILLOS M ETAMEROS). </a:t>
            </a:r>
          </a:p>
          <a:p>
            <a:endParaRPr lang="es-AR" dirty="0" smtClean="0"/>
          </a:p>
          <a:p>
            <a:r>
              <a:rPr lang="es-AR" dirty="0" smtClean="0"/>
              <a:t>–CON CERDAS PEQUEÑAS PARA AYUDAR A EXCARVAR LA TIERRA</a:t>
            </a:r>
          </a:p>
        </p:txBody>
      </p:sp>
    </p:spTree>
    <p:extLst>
      <p:ext uri="{BB962C8B-B14F-4D97-AF65-F5344CB8AC3E}">
        <p14:creationId xmlns:p14="http://schemas.microsoft.com/office/powerpoint/2010/main" xmlns="" val="3627414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57200" y="762000"/>
            <a:ext cx="8305800" cy="523220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AR" sz="2800" b="1" dirty="0" smtClean="0">
                <a:solidFill>
                  <a:srgbClr val="FF0000"/>
                </a:solidFill>
                <a:latin typeface="Comic Sans MS" pitchFamily="66" charset="0"/>
              </a:rPr>
              <a:t>COMO ES UNA LOMBRIZ POR DENTRO</a:t>
            </a:r>
            <a:endParaRPr lang="es-AR" sz="28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4098" name="Picture 2" descr="Resultado de imagen para INTERIOR LOMBRIZ DE TIER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8508" y="1600200"/>
            <a:ext cx="6703184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2624328" y="1298888"/>
            <a:ext cx="65075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s-A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s-AR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362200" y="2426208"/>
            <a:ext cx="3048000" cy="338554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AR" sz="1600" b="1" dirty="0" smtClean="0">
                <a:solidFill>
                  <a:srgbClr val="FF0000"/>
                </a:solidFill>
                <a:latin typeface="Comic Sans MS" pitchFamily="66" charset="0"/>
              </a:rPr>
              <a:t>CLITELO</a:t>
            </a:r>
            <a:endParaRPr lang="es-AR" sz="1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8231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00456" y="3048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3600" b="1" u="sng" dirty="0" smtClean="0">
                <a:solidFill>
                  <a:srgbClr val="00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CICLO DE VIDA </a:t>
            </a:r>
            <a:endParaRPr lang="es-AR" sz="3600" b="1" u="sng" dirty="0">
              <a:solidFill>
                <a:srgbClr val="00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Resultado de imagen para CICLO DE VIDA LOMBRI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52599" y="1472518"/>
            <a:ext cx="5992557" cy="4494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Resultado de imagen para CICLO DE VIDA LOMBRICE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9710" r="62290" b="32312"/>
          <a:stretch/>
        </p:blipFill>
        <p:spPr bwMode="auto">
          <a:xfrm>
            <a:off x="7157490" y="899160"/>
            <a:ext cx="1511808" cy="1121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Resultado de imagen para CICLO DE VIDA LOMBRICE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708" t="2813" r="36113" b="62518"/>
          <a:stretch/>
        </p:blipFill>
        <p:spPr bwMode="auto">
          <a:xfrm>
            <a:off x="7746200" y="3505200"/>
            <a:ext cx="1089612" cy="138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Resultado de imagen para CICLO DE VIDA LOMBRICE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71186" t="35015" b="28419"/>
          <a:stretch/>
        </p:blipFill>
        <p:spPr bwMode="auto">
          <a:xfrm>
            <a:off x="5638800" y="5428607"/>
            <a:ext cx="1006306" cy="1276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11 Flecha arriba"/>
          <p:cNvSpPr/>
          <p:nvPr/>
        </p:nvSpPr>
        <p:spPr>
          <a:xfrm rot="17816639">
            <a:off x="2691846" y="1539151"/>
            <a:ext cx="461363" cy="1491623"/>
          </a:xfrm>
          <a:prstGeom prst="upArrow">
            <a:avLst/>
          </a:prstGeom>
          <a:solidFill>
            <a:srgbClr val="FFFF00"/>
          </a:solidFill>
          <a:ln w="508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Resultado de imagen para CICLO DE VIDA LOMBRICE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554" t="63559" r="36989"/>
          <a:stretch/>
        </p:blipFill>
        <p:spPr bwMode="auto">
          <a:xfrm>
            <a:off x="1222247" y="1010908"/>
            <a:ext cx="1060704" cy="1460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35 Flecha arriba"/>
          <p:cNvSpPr/>
          <p:nvPr/>
        </p:nvSpPr>
        <p:spPr>
          <a:xfrm rot="3140274">
            <a:off x="6291872" y="1444425"/>
            <a:ext cx="461363" cy="1491623"/>
          </a:xfrm>
          <a:prstGeom prst="upArrow">
            <a:avLst/>
          </a:prstGeom>
          <a:solidFill>
            <a:srgbClr val="FFFF00"/>
          </a:solidFill>
          <a:ln w="508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42 Flecha arriba"/>
          <p:cNvSpPr/>
          <p:nvPr/>
        </p:nvSpPr>
        <p:spPr>
          <a:xfrm rot="6074662">
            <a:off x="7364848" y="3397492"/>
            <a:ext cx="461363" cy="644469"/>
          </a:xfrm>
          <a:prstGeom prst="upArrow">
            <a:avLst/>
          </a:prstGeom>
          <a:solidFill>
            <a:srgbClr val="FFFF00"/>
          </a:solidFill>
          <a:ln w="508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43 Flecha arriba"/>
          <p:cNvSpPr/>
          <p:nvPr/>
        </p:nvSpPr>
        <p:spPr>
          <a:xfrm rot="7535665">
            <a:off x="5102296" y="5280803"/>
            <a:ext cx="416353" cy="1105553"/>
          </a:xfrm>
          <a:prstGeom prst="upArrow">
            <a:avLst/>
          </a:prstGeom>
          <a:solidFill>
            <a:srgbClr val="FFFF00"/>
          </a:solidFill>
          <a:ln w="508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263650" y="6062307"/>
            <a:ext cx="403860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s-AR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LOMBRICES VIVEN 4-5 AÑOS</a:t>
            </a:r>
            <a:endParaRPr lang="es-A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6645106" y="527616"/>
            <a:ext cx="2498894" cy="400110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AR" sz="2000" b="1" dirty="0" smtClean="0">
                <a:solidFill>
                  <a:srgbClr val="FF0000"/>
                </a:solidFill>
                <a:latin typeface="Comic Sans MS" pitchFamily="66" charset="0"/>
              </a:rPr>
              <a:t>HERMAFRODITA</a:t>
            </a:r>
            <a:endParaRPr lang="es-AR" sz="2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36" grpId="0" animBg="1"/>
      <p:bldP spid="43" grpId="0" animBg="1"/>
      <p:bldP spid="44" grpId="0" animBg="1"/>
      <p:bldP spid="22" grpId="0" animBg="1"/>
      <p:bldP spid="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5240" y="461665"/>
            <a:ext cx="891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 COMO RESPIRAN LAS LOMBRICES DE TIERRA?</a:t>
            </a:r>
            <a:endParaRPr lang="es-AR" sz="2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25 Conector recto de flecha"/>
          <p:cNvCxnSpPr/>
          <p:nvPr/>
        </p:nvCxnSpPr>
        <p:spPr>
          <a:xfrm>
            <a:off x="4443984" y="923330"/>
            <a:ext cx="0" cy="800100"/>
          </a:xfrm>
          <a:prstGeom prst="straightConnector1">
            <a:avLst/>
          </a:prstGeom>
          <a:ln w="5715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78" name="AutoShape 2" descr="data:image/jpeg;base64,/9j/4AAQSkZJRgABAQAAAQABAAD/2wCEAAkGBxQTEhUUEhQWFRUXGRoYFxYYFhscGRoaGxcZGBsYGxUbHCggGBslIRcaITEhJSorLi4uFx81ODMsNygtLisBCgoKDg0OGxAQGzckICYwLCwsMiwtLSwwLCwsLDQxNzAtNCwtLCwvMCwsLCwsLC8sLC00LCwsLCwsLiwsLCwsLP/AABEIAKEBOQMBIgACEQEDEQH/xAAbAAEAAgMBAQAAAAAAAAAAAAAABQYDBAcCAf/EAEkQAAIBAgMFBQILBAcIAwEAAAECAwARBBIhBQYTMUEiMlFhcYGRFCMzQlJTYnKSobEHFYKyQ2OTosHR0iRkc4OjwtPwFkTDNP/EABoBAQADAQEBAAAAAAAAAAAAAAACAwQBBQb/xAAzEQACAQIDBQUIAgMBAAAAAAAAAQIDEQQSITFBUZHwE2FxgaEUIjJCscHR4QVSIzNiFf/aAAwDAQACEQMRAD8A7jSlKAUpSgFKUoBSlKAUpSgFKUoBStXHbRihF5pEjH22A91zrUPNvhB/RpLL92MqD6NJlB9hqMpxjtZxtLaWKlVCbeuYnsQIovzkkJa33EW396tSXbeLb+ljT7kWvvdmH5VTLFUlvIupEvVK562LnJu2JmPoVUf9NFrA0ZPeklb1mkI9xaqnjqe5Mj2yOk0rmD7PiPeQN967frevP7qg+qj/AAio+3x4HO2XA6jSuXfuqD6qP8Ir6uzYhqI1U+Kix94p7fHgO2XA6hSubJFbuvKv3ZpB+QathcbiF7mJlHkcjj++hP51JY6nvTOqsjoNKpMW8OKXmYZPVGQ+1gxH92t6HfD63DyL4tGVkX/tc+xaujiaUt5JVIveWilRuA29h5jljlUt9A3V/D5NrN+VSVXp3JilKUAqAl3mCvOphkAhkjjztojGQxDQgEj5UaW1t0qfqFxWwc7TXlISV4pCuUXDx8K1m+iREulup1oDEu9KBM8kcigSyREqpdVyYhsOGZgABmK3tqRfyvWV95oQHYiTIhKh+G2V3EgiyRn57FyFA6nlca1H4vctXuDM2Uuz5SitlZsQ+IJS4shJfITYnKosQbk7Um7V0MfGbhh+LEoVbpIJxiFbN88K66AjkSDm50B7TeiIlQQydp0kEgKMmSHjElbG4y2N7gWPsrXXfGLM+aOVFWOJwWRgzmWRo0VY7XJJA69dQLVkl3WWQlppGdmaRnKgKDng+D5QNSoC6jUm96wz7pcRTxpzI2SJFJjTKODIZFYoQQxN7NfQjlloDdwu80MjIiLKXbNdOGboFfITIPmi/wCRvyrxvLvMmESUiN5ZIoWmKIDYKA2XOwByBirC9j3WNtKxPuqp4PaQcJ+ICkKIwObNaNltw1Ngrcyy6E6k1l21u5x2mZZmi48IglsoJKAuVKk9xhxXF7HveIBAGaPeKJpuCA+bNw82Q8PiZOIUz8s2X/29S9QWF3aSPEGZSurmQgxRl8xTKQJiMwU87c79baVO0BVdq7bxQxhhgRDHEIWkzKCWErsDZjKnDACmxyvc3GltdNtsYyQiPiRQTCeINGYGbLG/Ey9vi2kVjH3xl5MLA8rZiNnRO6yPEjOndZkBZdb6Ei411rEdi4fKycCLK7BmXhrZmBuGItqQetAV/FbcxS8Zg2HCriI8Kl4378jQjjMeILqOI3xYtey9sXrzh9uYtnaDNBxUlljMvCfI2SCGYMIuLcfK5CM51Unyq0NgIijIY0KP30yDK2gHaW1joANfAV8w+zokChIkULfKAgFs3etppfr40BVNnbz4h40d2hTj4eCeICKRirStbhlQ95jYixGXW97Cp7dPab4jDLLKFD5pUbKLC8czxXAzNa+S9rm1+Zrak2RAyBGhiKBVQKY1sFU3VQLaAHUDpWXCxRxgRRhEAFxGoC2BJJOQcrm+vjegNilKUArBjcbHEueV1jXxYgD016+VV3a+9OpjwmVyLhpjrGpGhC2PxjA9AQBY3Nxaq80WZ+JIzSSfTc3I8lHJB5KAKy1sVCnotWVyqJFhxe999MPCzf1kl409ikF2/CB51D4nH4iW/EnYD6EI4a/iBMn972VjpWCeKqS328Cl1JMwxYVFJYKMx5tzY+rnU+01mpSs7d9pAUpSuHBSlKAUpSgFKUoBSlKAUpSgMc0KuLOqsPBgD+tZcJip4fkZmt9XJeRPZc5l8srADwr5SpwqSh8LJKTWwn8DvcvLEoYj9YDmi9rWBT+IADxNWB8XGE4hdBHa+csMtvHNe1vOuZNtDMSsI4hGha9o1PUF7G5H0VufG1ecBgGicSiS8gObIw/2e55kYe9lb7YOf7RGlb6eM3VC6NXidDwu0HlYGOMiHrJJdS3hw4yM1r/Oa3kDe9VbbW8k0CYxo3QvE8zpG6F+xHBC3MSIEQM+pJPesATVi2JvAkxyOOHNa/DJuGtzMbWGcD0BHUDSt3E7KgkN5IYnNy3ajU6kAE6jmQAL+QrfGSkrotTuRG8+154vg6YdVLzFrkqGACpmsFMsYJN/pclOh6Q2K3jxYikMmSBjhWkiyoJA0i4cSPaRZSFZWvZSCCoBDNfS6YzAxyrkljSRdDldQy3HI2ItXkbNhDlxFHnK5C2RcxXQZS1rldBpy0FdOld/e2JRmUvFIsOFXENaNs0hJlGQHiELpGNddSdK05t4sXGtmkw0rOuFZWSJ1VePio4GDLxmzXD3U3GqnnVvwmAiiFookjAGWyIqi1ybaDlck28zXiDZUCAhIYlDMGYLGoBZSCGIA1IIBB8qArMW8GJSRBM8GT4RPA5EbrpHBNOJLmRrfJqCtj1N9bCR3V2vLO86SlG4fCKMsZjuHTNqhkcjlcXsbEXHUzRwcZ5onMt3R3mBUty5kEgnwJrzgsBFCLQxRxjwRFUdeigeJ99AbNKUoBSlKAUpSgFamO2bFNbiICR3W5OvmsgsyHzBFbdKAiThsRF8lKJUHzJzZh6TqOVvpKx8xVQ2tvb8IPDGbDw8izEDjG9sqSqSvD9DmbyXvSe9G1eM7YdCeGptMw+e1geED9EX7Xj3fpCoplBFiAQdLW091YMVibe5HzKalS2iCKAAAAABYAcgOlh4V6rQOzsvyLmL7I7Uf9me6PulafC5E+VjuPpx3Ye1O8vsDDzrzrcCixv0rUk2lEE4nEUpyuDe5+iANS3lzqDxu02kIUhlU92JD8Y4+217IvlcDxOtqi9NpGUreJMvtWO5Vczkc8ilhfwzd2/lesD7YP1RUdTJIigfhLGtPD7OuBxbWAssSaRr7rZz66eAFJDh42yhEz9QkeYjzIUaD1qjtW3aK+/XIujhqrV5NL1+6PrbeJ5NBf7LtJ+SgV4O1Zj84/w4WT9XYj8q9/vUDQRye5R/MwrAduD6IHrLGP0Y1O1Z7I/T8E/ZOM35W/DEuKnPI4j2JCP1FeVlxH+8H1MI/Rq9Ha5PdVD/AMwn9ENff3hL0iH/AFP14VMtfh1zJey0/wCz5/o8GTE/1/4of9VfDJif678UP+qvf7wm+pH/AFf/ABU/eE31I/6v/iplxHD1/Y9lp8XzNZp8V/vA/sT/AImjbUxK9Zf4oA38i/41sfvVh3kQfxkfzIBRNtAnuEn7Lxt+WcH8ql/nW2PXqPZobpPryMEW9Mg0bgsfA5oz7Qxb9K34t6F+fE4+0hDr+ob3A15baMRHbuB9tGt+IjL+dYv3Zh5NUC/eibL+aGx9tR7bL8cWuvI48K/ll15EzhNrwyGySLm55T2W/A1jW9VG2nscIt+IGXokqgknwUqLn0yk1o/DMXDpmeFD9K7r05Nf4r0uDryFXQcJ/CymVOcdq+5fcTjlQ5QC7nUImrW8T0UebECsJwjyfLGy/VITl/jfQv6aL5GonYm8EIGR0EJJ717ox8TIdb+be81ZQa61lI34HxECgBQABoABYAeAA5V6pSoHDxJHfxBBuCDYqRyKnofOrRuztsyfEzEcVRdWtYSKPnW6MNMwHiCNDYVqscmYWZDaRDmQ/aHQ+RBKnyY1ow9d05dxZCeVnSaVr7OxizRJKvJ1DAHmLjkfMcvZWxXtGoUpSgFKUoBSlKAUpSgFKUoBUPvRtMwQ/F24shyR31sTqXI6hVBa3WwHWpiqLvBieJi3+jCBGv3mAeQ/nGPLIapr1Ozg2RnKyuaEEIRQq3sPE3J8SSdSSdSepNZKUrxDIKjtrbWWGygZ5GF1QG38TH5q+fuvX3bW0xBHe2Z2OWNfFrX1PRRzJ/xtVV2fhXndrsSL/HScizfVr9EAeHIaDW5DRLMwk5PLHaBgmxMhe/bvZpx2Qlvmxgd4621uPEm1qkQhwik3Eik6k6TMfDTSQ+AAW1bGNxywhYolBewCqAbKDoLgC5J6KNW95ErsPc1pGEuLLAkdy/bI8GZTaNfsIemrHWqm3JZqjtH1fh1Y206caXe+JA4TFy4uTgwjhm5BUsEY253kNwvMaJmbUctau2xdyIYwONaU88trRAnrk1znzcnXXSp07NiMYiMSGMckyDKPRbWFbkaAAAcgLD2VnniNMtP3V1vLoq+rNGHYmGTu4eFfSNf8q20w6Dkqj0AFVrbe94RuHhgsrC4dyTw0t0uB8Y1/mgi1jcg2Brs+2cU/exDgfRjVEHsNi4/FVapTlq3zMlf+QoUXlbu+46ZXk1y/4ZL9dP8A20n+qsuH3ingKkzGRSbCKTtFj4K1s+bw1PpXfZ3uZTD+Wozlls+X4Z0d6xMaidkb2YbEWAbhyXtw5LK1xzAPJiOoUm3W1S7io5XF2aNbaeqPSmvMuFR++it95Qf1FfVH/tq1MZj2VuHFG0klr9VjUa2LykEDlyGZvKtdK72FbMGI3awZBZoY4wLkunxdvMshH51V8RuamIIODLqvWaUXU/8ADsFlc/azBddC3KrdBsjOQ2JbjMDcJa0SG9xaP5xH0mudNLcqmr2F/wA69CnLTiTicmxG6ONwpzgfCNLF7l2tYfNsHS/goetXD7VRuy4yG+UhuV/o5uh+ywB8q6rJt7Cro2IhHkZF/wA6i9pYTZ+PNjJE0pFg0ci8S2umh7Y59lgR5VGphYVNqs+4tUmjmuO3fU3MR4Z+jbsH1X5vqPcajMHj58GwS1l+qY3jb/hv83lyHtWrXtXdnFYK7J8fANTYd0ea6lNOq3XyQVqQzRYhLWDDTMrDlcXH+YYG3gazN1cPpP3olc6MZ6rRklsjbEeIByGzjvI3eH+Y8xpUjXPdp7JeA8WJmyrqGHykfnr318b387i9WbdvbwxAyPZZVFyBydfpr5eI6ehBq20ZRzwd19DJKDi7MnKUpVZAsm5Et4HX6uZ1/FaX/wDSrDVc3GjtFK3R53I/hVIz+aGrHXvUv9cfBGyOxClKVYSFKUoBSlKAUpSgFKUoAa5ng5c65/rC0mv9Yxf/ALqv+25CuHnYc1ikI9QhNULDJZFA5BQB7AKwY96RRTW2Iy15dgASTYDUnwFeqru+mMtEsI5ykhh/Vjve8lV9GNedFXdjOQGIxL4qcFbgv2Y/6uIHV7eJ0b1KjpU9i5Rho0iiF2NljXmdSBmPVjcjzZmA63rU3agCRtiJLDMLgnpEtyD7dW9CvhVi3D2aZpXxko5HLED0NtfwglfvNJ5VCVpzd/hj6vh19zZSj2cMz2slt1N2BhhxJe1iG1Zjrlva4B6toAW62sLAAVv7w7TOHgZ1ALkhYweWZjYE+QF2PkprztfeKGBshzSSc+GgBI+8SQq3B5Ei/SqfvJtN8WAMhjRQ3ZLAszMMpNxotlJA15t5VTKLnO8thmr4mFOL95XGF3bxE6rKU4hcBuJLIA7Ai4awBy3voota9rCt3/4biZBlkEWXoHlkkH4CtvzqybC3hinbhqjxOBcIwGqiwupUkG1xpe+oqeFVTrzTsTpYOhNZrt3/AOn9jj+1sDNBO0OfMqKl+FGqNdrmwWRmBS1tdNQ2mlavFYfPn9sKn81S1TH7QFVcazMAQ0cdmL5HHeGWM3GZNL2uO0zc6gFxahcwM6AfTsQfIZzdv4T1rXD3op9deR4uKpKFWUYrTrxM95G5GYj7safmwze6vexYh8LhU5ATLHmW7ObBs3xk7arrqF0uQBre1aLyyuQ7wyFbWy3IVuocKpLKddVZfDXxxwbTZWtZY8hDLHGGWxvdWYmLU3FwLAeINTyu2hyinGalbY1e1uPW7zOu7c3Yw+JJZ1yuRYutrkDkGUgq9vtA28qq+O3HwcCF5pcqD+qiuT0AHDJJPQAXrHid8toJCCcExYm3FCPl8mMbKpX1vb9KhlxsTyZ8bPLI/Ky5FsDzUMzgr/AqH151npU6sVq9OZ7VZ0m82VX79Od9fRmXZG7gxMshgBSMWW8tmydblUABkIN8oIAFrm5tVnT9n8QGk0oPkqD/ALaYHfHARoI4yUVeShCfb2b3169alId7sI39LbzaORQPVmUAe+rs9RvYVxjS2tpvrYQe191XggZ4Z53ZCpyAkdnMA1hGQbgEtpflVecriAHdziB0Z2zjysO6PYK6ndJ4mCuGR1K5kYHQi1ww661xaB1sBLHCzqACQVVrgWOjdL8iGINSeZxMmPpuKWVtLeTqoALAWHkLVqYnFRG6NZ/sAZz+EXt6mtQJEf8A66+1oyP5jXo40jsqY08FW8jfgQAD86rUOurnkqnr1+y8bqbVY4N1ZnEkU0TZGNykJlQBc4JzKQr9dLkcgK9747kg3xGDBSVbs0ajvX1YqPE9U5Nbo1mqB3TBEO0bmQP8HzjPY3KiSzkKbLYgWUW0v1vbpAwk7AH4SV0+ZEg/nzV61JKcEmfUYWblRi+tDluzcaJV5WYd4dNRoQeqnmPaOYNV/bWBOHdZoOyM1x4I5/7HuVI6X89LFvTskQY8gSSEOQW1Vb8RXJ7iqO+mb+I+Na+M2OkiMpL9oEXMjmx6GxbobH2V5E0sJXsno/oapR7SNiwYDFiWJJF7rqG9PEHzHL2V4xW0oo1ZnkQZQSRmF9PK9Vf9n+HikgbNEhKv85QbZkVyNb8ixq87vbJWWcAIoihIZ7AAF9GSPTw0c+ieNa1RzVMiMCjd2JzdzaEEWFjUyqzAXfJdu2xLNbKDftE1k3nncwwvG0ixGRDMUusnCKNbKCMwOcx3A7Vr1P1jngV1KuoZTzVgCD6g17KVjWUfduWaaSPNLiDErY097VjHiYlhV2XRrLnGW+ut72rV2bi8TK5ytiUjdsIe0XLrmkl4oLMgCsVChlTsrpY9a6JHGFAVQABoABYAeAA5V6roOcbw43Ex4eVIziTKnwkwPdzfK44YOVGMz66BrLluSdK6MK+0oBSlKAUpSgFKUoDBj8PxIpIzpnRl/ECP8a5zgHLRISLEqLjwNtR77102qDtnAnD4hh/RzMzxHoGPakjPgb3ceILfRrFjablBSW4qqq6uYKoO8LGbFsgvzWFfLqzezM34RV+Fc/2BZ8Xm85pPexA/nrz4PLGUuCKIxzSSJzbA0jgjHeKgLbSwKqi+1yg9A1W/b+JOAwUaxECxSLiML2uDeQj5zEj0u1zoDVf3fjEm0Vv8zl/BHm19sw/DUh+0ZiJMORblIAXNkJ7GgIBs/h5BtPCuEbU4rzL8XNxg2uBVoy7MzpOsmclmLAMSxsL5kIty5W9KwnGuzZI2iaQkKFW7do8gxuAl/EkV7likbURqG+mktj7zHqPIg1r4TZLzShc0bsWXMFiRigzAs7yZQFstyCQNQOfKuJJu765HztKPaT97W/P0vzOk7I2XDglMs0o4mWzyOwCqOZVBoFW48ybC5OlRW2t9GbTD/FJy40g7Tf8ADjbl6sP4etU7H4ZOLlwhkkCWLSFItQTYWsFbKde1e5ANhaxNl3c3hwcLWfDGOXq+sj2vy+MtKB5BSPOqnQ+b4nw4eR9AoVcuSFoLu1flsSNbC7t4rEgyIMl+cs5YSSDwW6lkHmR6DqPkW4s6EkRdo65hiCx/E9jbyrouz9rQTfJSo9uYDDMPVeanyIrdrO8RUi7Wsd/86i1re+932+Jy+Xc3FEMRGCQCQJMQ1ifo5Vvzqb3c3QiyRSu4dLLIkcaZI+jKWFyWI8LgX5irrURsk8OSaDop4sf3JCSR7HDjyBWudvOUWShgaFN3Sv46kmxrXkA8PyrM5rEaqiWyZ4bDo3eRT6qDWvJsLDN3sPCf+Ut/fat1ayCtlJtFTKvj9xoDd8KXw0ttDE7KreTICAR6Wrn2zL5AgkRsoylXALqRplJUi9rW5dK7RLOsas7kKqi7MeQAqgruC8l5VKqrX4cE6XMaEggMw+d5EEqLC/MnZlc4mLF4aVWKy7ut/wCiuHCt1jg9x/014kly6NLGg+jGt29Be9/w1ZB+z6f6rBe9v/BUjgf2fuO/NHGOohj19jtp71qKoy6t+zBHAV38v0/L+hH/ALP2XNioSHHFhLAPzbLdGY3N1+VQAaey1dG2RNngif6UaN71BqBw74DZ4YcReIwGa54k7gXt2Vu2XnoAFFzyqB2xvuXHAwkZjFst9A9uQCopIiX7TWI5AA2NehTapw97ce5h6cqdNQerIreTFifaDldVVtD0IjQp7uI728cleMViBGjO3JQWPsF6wwRrEhZyo6seQAA0A8FH/vOo7DxPtKZIUbg4fNYzOCA7CxyrfRpBzEd79SLDXyZRljK94rT7GhvIu82/2Z7PkeHJH33a7uR2Y1UCMuw8SUbKvX0ua7Hs3AJBGscY7I6nUknUsT1JOpNYth7HhwkKwwLlRfaSerM3NmPia36+gp0lC73spjGwpSlWkhSlKAUpSgFKUoBSlKAUpSgFam1NnJiIzHIDY6gjvKw1DKejA6itulAc6xcEkDiOfme5IBZJPT6L+KHztca1QNiyCHGMHIQXmQFiAO+GUa+IWu/4rDJIpSRVdG0KsAQfUGudb0fs3bPx8A1nvmMbue8LWaORr2Olsrdk+Wt8NTBq0lHYyrJleaJC4bF/BsWstswJz6fOUoI5FXxYAK4HW1dJVop4wRkljcXGgZSPMH9K5zNuLtHEMocRYVb3LRlFF/pcNAQX637PrU8dxsXDrhcXdjbMTeMt0uwUPG58ygqn2SeRLgTbza7Cal3dwQuWwuG8STDH7yctUXePeAupiwcYXDDTMEKxvaxJuoChNdFNs/kurWWHcvFT2GOxZaMHWNCDm9fi0X3q3lbnVrjhSBVw+GRVNtBYkKOsjnmb26m7HrzIlSwL2zfgMtthyHC7RRVyRq5c6sxUPz+exjJB5WAHhbQDTf8AhEEgCMyP9l7X08VPX2V0xt2sKws8Ech1JdkUuSebZwLg+lrWAFgAK0MXuRhn5cRPR8wHoJAwFUVP4uTd4y15fkZ6q4Pmvyc9m2Mh1UstuWuZR6Br5R90is+HxONh+TnLDwZidOgtKJPdceyrDP8As4t8jMB6oUPtaJlBP8NaOI3OxyaowcdAJAT+GSMfz1TLC4qKs/eXfZ/s723GL8rdehih3yxiX4sKuB4IwPvR3v8AhFYcfv4qvFM0OUoSrjPa6PYEfGKvJgjeimvE2zsfHfNAzAeEZv743f8ASo/FY2QKVmw7gMCCCHXQ6H5RFqnspRd5UuV0d7aD3teKf4LVFv7A39HL52MTD+7Ka2U3uwx6yD/ltf3iuf4HbMZQCVCzr2WNka5Gl9GJ1Fj7azNiMJ1iH9gf9NVuEE7ZH5P9HM1N/MuZfRvfhvGT+zf/ACrxLvthxyWVvRAP52FUQ4jB/VD+wb/RWlPjMK7ZFQCMd8iEjMfqx2dPte7qbWQcV8jFqf8AZcy1y7+QzSKxjbgobqjSRLncHvuBIbqtgVFufa6LW7J+0Rj8nACPENI38sVvzqqLt6EaIjH7oQfqwNZ48diH+Swc7eByPb8QQj86uVWo9I0/U6nTW8mH3wxz8lC/ciC+8yyH+WobF47GSSZZ5jlfuXkYqSBco0aZEZuZF79fCt2PY+05O5hVjHi5H+LqfyrdT9nGMmH+04pI+togWII5EGyaj21dCGLnuSO547kyAlw0MQ+NlsD824QE+ARLFvQ3rHhNomQ8LAYZ5T9lMqD71uX8WUctau+624eCCnjRtLOhyyiRrrmFjcIAAyMLMuYHRtdb1esNh0jULGioo5KoAA9ANBVsP47M71ZX+gzS3aHONi/s3klIk2lLmsbjDxGyD7zf5a/aI0roSbNhEQhEUYhAy8LIMmXwyWtatqlejCnGCtFWRwiPgM0H/wDO/ET6mVibD+rmN2X0bMOQGUVIw4i6Z2Vk0uVa2YW5g5SR7iazV4lTMpHiCPeKmCBO+eFC5iZcvDE2bgS24TX+Nvltk0Nz0rZbeXDiUx5muCVLcN8mZUMhTiWylsoJte+ludasm6imBoeI1jg/geawvlyleJ668qxx7nxrNJIDH2y73MCGVWdMrWn72XUtbnckZraUBnbfDDDUmUAKjkmCWwRzZZCcuiGx7XIWPhXrBb0RPLwWWRHMskKkxvw2aPMflcuQEhCbX8udY8Tuuro6cQjPho8New0EZc5/U5+XlWSHYDCRWaYtGs0k6x5ADnfPoXvqg4hIFgbga20oDx/8ww3AGJ+O4JUyCTgS2yBQxfu6LZhr118K2hvDDxeFd83EMV+G+TiBOJl4mXLfL5+XOofH7kiTCQ4Tjnhx4c4chkDBrqqiULcASDLoTmtmNrc6lG3fFyRIwJxBxFwBoTHw8o/W9AbWzdsRzM6JnV0CsyvG6Nle+VrOASDlb3GpCoHdzdz4M7uZOI7pGjHJlvwy5zsbks7Z9WJN7eFgJ6gFKUoBSlKAUpSgFKUoBSlauLxWUhUGaRuS9AOrMeij8+QoD5jMUQQkYDSNqAeSjq7fZHhzJ0HUjJg8MEHPMx1ZzzY+J/QDkBYCvOCwgQHXM7au55sf8AOg6Vs0ApSlAKUpQClKUBCYnCouLUsisuIXIbqDaSMFl5/STOD/AMJa2pdg4Vu9h4T6xJ/lXvbWFaSFgnyi2eP76EMuvQEix8iax47aJCosa/HSjsI3zdBmd7clS4v4mwGpFARO0tiYZ24EOGgDkXkk4KfFIbi4utuI1iFHTUnQWMrgt38LEoWPDxKAAB2FvoLasRcnTmdTWxs3AiFLAlmJLO57zuebG2nQaDQAACwAFbdAY4oVXuqF9AB+lZKUoBSlKAidrxmNhiYwSVGWZQLl4rk3AHN0JLDxBcc2qUikDKGUgqQCCORB1BB8K9VD4L/Z5eAfkpCWgP0W1Z4fTm6jwzDQIKAmKUpQClKUB4mfKpPOwJt6CqRs/e3FHDfCpYlyGKKcKEsWDkXijPFbiuQwymy5mAFhm0vVaOH2Nh0JKQRKWbObIou4JYMbDU3JN/E0BXI9tYjOZTJGY1whxBiWMm92chRLn71lAvl8dNax4XeDGMqZljUyPAqO0dgBKJM3YEzFwMikG63ufCrSdlw5kfhR5kLFGyC6lzdsptpc6mvmF2RBHpHDGnaD9lFHaHJtBzFz76Ag4ttYgSdsxGNcT8HYBGDEcINxMxey2Y8rHTrWXdnbkk880blGRYoZUdY2TMJWmGgZiWX4oWfS9zpbWp44RPoL3s/Id61s3rbS9YcBsuGC/BijjvzyIFva5F7DXmffQG5SlKAUpSgFV7eTeyPCOsbLmYo0hGdVsoNrDMRncm9lH0Ty0qw1HbQ2OkrrIWkRwpQmNyuZCQSjW5i40PMa2IubgQ8m+aATFYmYRSRwlQ6cQvJMkS3iJuinOGBPMX5aX94nesxxTO8BRoHKSK0sagfFLKuVybPmDgADrcG1qzbX3UjnuWkkzFoyGLXyKk8c5RLWIDGJdSSR0pLujA2pabOc+eTiEO/EREYMRp3Y0UWAIC6WubgYsZvQeDiJYomMcKMxkJXvCATW4eYFgLqvManw1rNLvJlkK8FzEkqQPMGWwkfIB2L5ioMignzPO1e5d1oWDpmlEciFHjEhCNeLg5iB87IAPC4BtcXrNJu/EZTJd9XWVow54bSIAFkK/SGVeRsSoJBNAb2MnKgZVLMxso6X8Wb5qjmT7rkgFhMNkuScztqzePgAPmqOg/Ukk7FKAUpSgFKUoBSlKA+M1hc6AczUbJvBhhFxTKpj4bS5wCy5EClmuAbaMDbmb6VIyIGBBAIIIIOoIPQjqK5zPuniHwkcSQJEyYHE4ZhmQB5ZFwwVxlv2Twm1OvK4oDoomW5XMLjUi4uPUVhzxA8W6XYBc9xqASQubyJOnmapW0d3MRNPK4iSO8eKjBBRQ/EKGMl1BkYsE7Ra2UmwB71buI2TmeOX93qY1WRfgxMNwzcO0xW/DvZGXQkgEHqQALX8KS7C9ili17gDNy7R0PLpWLDbSikUsjqVDtHe9hnRirLrzsVI9lU5N2Z0SLMizLG2GLxZlPFWOCSNlGewOVnRxmtfhjlWrLujKQl4bR3xY4MZhITjz8RGtMhUDLcErqugAIoDo1KxwJlVR4ADnfkPHrWSgFKUoBWrtLBCaMoSQdCrDmrA3Vx5ggH2VtUoDT2XiHdPjFyyKSri2hYfOXxVhZh62OoNblUuHDTvLHnfEBXxGLSSzuo4StI0VrdwdlLMtiQbXINRuClxjPhhLJKp4WFK3WXtN/T5lRchY8jntlFiLa0B0avgYcvDnVGwGExEjRmWTErnbHCQB3UWTEEYfl3OxYgrbMOeatLDcbvFsSuJdcGUAVwrsEj4hey5TpmDZuQ8KA6PSqOzyJCzy/CWeXFzxaPKFSJZp+ESEBZI8qqAUF2LICbHTUwpxbQF2bEcSPDYZkHbW8vElDll0zsVC5la/S4vQHQ6VTtkYyV9omwmEWTEBw5kIzrNCIzZlEadnPlCEkrqxvVxoBSlKAUpSgI/eFiMLiCvMRSW0vrkNtOtVo4vECRmEjhUxGEiWMKuQpLHAJL9nMe+xuCLGrrSgOcHGyRRBY8U+uLmSdpJUUwgNOyAuYWEQchdWFjoARmFbhxWL4U7mdyYcEsiZFUq8pXEdskxgubLGbAKLjlY2q9ZRX2gKPPNikd7YiZgkmDIBVCGE8qpKrWQXUKDa1iuYkk6WjptuYwR4yQSjixx4k8AMGZCjEQkQCEMtwFPac5s1xfp0mvlqApkrYmOWS2IldYsTh0VWVLMkvC4mchASBnaxFrW61GQY+WKJjDiXkdY8YzwlVtFlztG2XJnBzWAzE57kjSuj18tQFE3h2hLh+HGmJmaYCOQ5uGFcNKFYACK8nI9hbZQbki617i2liEJlkllKmbHoyCNSFjhacxMi5LlrRra5IN/OrxavtAVfcfaEkvwjPI0qLIvCZmVjlaGNiOIiKjak924BJFzbS0V8Ar7QClKUApSlAKUpQClKUApSlAKUpQClKUApSlAKi5tvwIzrI4Qo/D1I7T8JZsqgEm+Vr2tfTlyqUquDdtvhfwjOtvhJxGXLrb4CMJlvfncZr+BtQG4m8uGMscSyZjJHxVYAlShNgc9ra6/hNfU3mwhQuJ0KgqCb/TvktprmsbW520vUbDu3IgVA6FGhkhlPaDAM7OGQDme0RYkcgfKvGz92JFVA7JmR4DcNK+ZYSxHyrnJfNcKNF11PQCYi3gwzOIxMpckKF1vcoHCnTQlWBAPjWXAbXhmZlikV2QAsAehJAbzUlTZhobGo2Td9iZSHUcTFx4kaHQRrCuU66n4o6+dY929gzQzvPiJVkd4YomILG5jeRi/aNkDcTuKAF8+dAWSlKUApSlAKUpQClKUApSlAKUpQClKUApSlAKUpQClKUApSlAKUpQClKUApSlAKUpQClKUApSlAKUpQClKUApSlAKUpQClKUApSl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6 CuadroTexto"/>
          <p:cNvSpPr txBox="1"/>
          <p:nvPr/>
        </p:nvSpPr>
        <p:spPr>
          <a:xfrm>
            <a:off x="608991" y="1981200"/>
            <a:ext cx="7727898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A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AR" dirty="0" smtClean="0">
                <a:latin typeface="Arial" panose="020B0604020202020204" pitchFamily="34" charset="0"/>
                <a:cs typeface="Arial" panose="020B0604020202020204" pitchFamily="34" charset="0"/>
              </a:rPr>
              <a:t>RESPIRAN POR LA PIEL…..SIEMPRE HUMEDA….</a:t>
            </a:r>
            <a:r>
              <a:rPr lang="es-AR" b="1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TIENEN NARIZ</a:t>
            </a:r>
          </a:p>
          <a:p>
            <a:endParaRPr lang="es-AR" b="1" baseline="-25000" dirty="0">
              <a:solidFill>
                <a:srgbClr val="FF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167640" y="3276600"/>
            <a:ext cx="891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 QUE COMEN LAS LOMBRICES DE TIERRA?</a:t>
            </a:r>
            <a:endParaRPr lang="es-AR" sz="2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6 CuadroTexto"/>
          <p:cNvSpPr txBox="1"/>
          <p:nvPr/>
        </p:nvSpPr>
        <p:spPr>
          <a:xfrm>
            <a:off x="636423" y="4267200"/>
            <a:ext cx="7727898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A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AR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TIERRA</a:t>
            </a:r>
            <a:r>
              <a:rPr lang="es-AR" dirty="0" smtClean="0">
                <a:latin typeface="Arial" panose="020B0604020202020204" pitchFamily="34" charset="0"/>
                <a:cs typeface="Arial" panose="020B0604020202020204" pitchFamily="34" charset="0"/>
              </a:rPr>
              <a:t>….VEGETALES…MADERA …</a:t>
            </a:r>
          </a:p>
          <a:p>
            <a:r>
              <a:rPr lang="es-AR" dirty="0" smtClean="0">
                <a:latin typeface="Arial" panose="020B0604020202020204" pitchFamily="34" charset="0"/>
                <a:cs typeface="Arial" panose="020B0604020202020204" pitchFamily="34" charset="0"/>
              </a:rPr>
              <a:t>BACTERIAS</a:t>
            </a:r>
            <a:endParaRPr lang="es-AR" b="1" baseline="-25000" dirty="0">
              <a:solidFill>
                <a:srgbClr val="FF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30 Conector recto de flecha"/>
          <p:cNvCxnSpPr/>
          <p:nvPr/>
        </p:nvCxnSpPr>
        <p:spPr>
          <a:xfrm>
            <a:off x="4419600" y="3648242"/>
            <a:ext cx="0" cy="800100"/>
          </a:xfrm>
          <a:prstGeom prst="straightConnector1">
            <a:avLst/>
          </a:prstGeom>
          <a:ln w="5715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 descr="Â¿QuÃ© come la lombriz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03086" y="4019455"/>
            <a:ext cx="3530602" cy="2352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32" name="Rectangle 28"/>
          <p:cNvSpPr>
            <a:spLocks noChangeArrowheads="1"/>
          </p:cNvSpPr>
          <p:nvPr/>
        </p:nvSpPr>
        <p:spPr bwMode="auto">
          <a:xfrm>
            <a:off x="323088" y="304800"/>
            <a:ext cx="8077200" cy="72548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s-ES_tradnl" sz="2400" b="1" dirty="0" smtClean="0">
                <a:solidFill>
                  <a:srgbClr val="00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 CUAL ES EL VERDADERO NOMBRE DE LA LOMBRIZ DE TIERRA?</a:t>
            </a:r>
            <a:endParaRPr lang="es-ES_tradnl" sz="2400" b="1" dirty="0">
              <a:solidFill>
                <a:srgbClr val="00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34" name="Text Box 30"/>
          <p:cNvSpPr txBox="1">
            <a:spLocks noChangeArrowheads="1"/>
          </p:cNvSpPr>
          <p:nvPr/>
        </p:nvSpPr>
        <p:spPr bwMode="auto">
          <a:xfrm>
            <a:off x="719328" y="3733800"/>
            <a:ext cx="7848600" cy="2862322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eaLnBrk="0" hangingPunct="0">
              <a:buFont typeface="Arial" pitchFamily="34" charset="0"/>
              <a:buChar char="•"/>
              <a:defRPr/>
            </a:pPr>
            <a:r>
              <a:rPr lang="es-ES_tradnl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EXCAVA TUNELES OXIGENANDO LA TIERRA</a:t>
            </a:r>
          </a:p>
          <a:p>
            <a:pPr eaLnBrk="0" hangingPunct="0">
              <a:defRPr/>
            </a:pPr>
            <a:endParaRPr lang="es-ES_tradnl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  <a:sym typeface="Wingdings" pitchFamily="2" charset="2"/>
            </a:endParaRPr>
          </a:p>
          <a:p>
            <a:pPr marL="342900" indent="-342900" eaLnBrk="0" hangingPunct="0">
              <a:buFont typeface="Arial" pitchFamily="34" charset="0"/>
              <a:buChar char="•"/>
              <a:defRPr/>
            </a:pPr>
            <a:r>
              <a:rPr lang="es-ES_tradnl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TRANSPORTA NUTRIENTES Y MINERALES A LA SUPERFICIE</a:t>
            </a:r>
          </a:p>
          <a:p>
            <a:pPr eaLnBrk="0" hangingPunct="0">
              <a:defRPr/>
            </a:pPr>
            <a:endParaRPr lang="es-ES_tradnl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  <a:sym typeface="Wingdings" pitchFamily="2" charset="2"/>
            </a:endParaRPr>
          </a:p>
          <a:p>
            <a:pPr marL="342900" indent="-342900" eaLnBrk="0" hangingPunct="0">
              <a:buFont typeface="Arial" pitchFamily="34" charset="0"/>
              <a:buChar char="•"/>
              <a:defRPr/>
            </a:pPr>
            <a:r>
              <a:rPr lang="es-ES_tradnl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ABONA LA TIERRA EXCRETANDO MATERIA ORGANICA</a:t>
            </a:r>
          </a:p>
          <a:p>
            <a:pPr marL="342900" indent="-342900" eaLnBrk="0" hangingPunct="0">
              <a:buFont typeface="Arial" pitchFamily="34" charset="0"/>
              <a:buChar char="•"/>
              <a:defRPr/>
            </a:pPr>
            <a:endParaRPr lang="es-ES_tradnl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  <a:sym typeface="Wingdings" pitchFamily="2" charset="2"/>
            </a:endParaRPr>
          </a:p>
          <a:p>
            <a:pPr marL="342900" indent="-342900" eaLnBrk="0" hangingPunct="0">
              <a:buFont typeface="Arial" pitchFamily="34" charset="0"/>
              <a:buChar char="•"/>
              <a:defRPr/>
            </a:pPr>
            <a:r>
              <a:rPr lang="es-ES_tradnl" sz="20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PREPARAN EL SUELO PARA QUE CREZCA CUALQUIER PLANTA SANA Y FUERTE!!!!!</a:t>
            </a:r>
            <a:endParaRPr lang="es-ES_tradnl" sz="2000" b="1" dirty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  <a:sym typeface="Wingdings" pitchFamily="2" charset="2"/>
            </a:endParaRPr>
          </a:p>
        </p:txBody>
      </p:sp>
      <p:sp>
        <p:nvSpPr>
          <p:cNvPr id="102" name="Text Box 12"/>
          <p:cNvSpPr txBox="1">
            <a:spLocks noChangeArrowheads="1"/>
          </p:cNvSpPr>
          <p:nvPr/>
        </p:nvSpPr>
        <p:spPr bwMode="auto">
          <a:xfrm>
            <a:off x="1067610" y="2802530"/>
            <a:ext cx="7152036" cy="46166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IMPORTANCIA DE LAS LOMBRICES DE TIERRA</a:t>
            </a:r>
            <a:endParaRPr lang="es-ES" sz="2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97 Sol"/>
          <p:cNvSpPr/>
          <p:nvPr/>
        </p:nvSpPr>
        <p:spPr>
          <a:xfrm>
            <a:off x="164592" y="2590800"/>
            <a:ext cx="914400" cy="914400"/>
          </a:xfrm>
          <a:prstGeom prst="sun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381000" y="1143000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AR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Lumbricus</a:t>
            </a:r>
            <a:r>
              <a:rPr lang="es-AR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3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terrestris</a:t>
            </a:r>
            <a:endParaRPr lang="es-AR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0" name="109 Rectángulo"/>
          <p:cNvSpPr/>
          <p:nvPr/>
        </p:nvSpPr>
        <p:spPr>
          <a:xfrm>
            <a:off x="323088" y="207492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AR" b="1" dirty="0" smtClean="0">
                <a:solidFill>
                  <a:srgbClr val="FFFF00"/>
                </a:solidFill>
              </a:rPr>
              <a:t>SU ORIGEN ….EUROPA</a:t>
            </a:r>
            <a:endParaRPr lang="es-AR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34" grpId="0" animBg="1"/>
      <p:bldP spid="102" grpId="0" animBg="1"/>
      <p:bldP spid="9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1676400" y="533400"/>
            <a:ext cx="375455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LOMBRICULTURA</a:t>
            </a:r>
          </a:p>
        </p:txBody>
      </p:sp>
      <p:pic>
        <p:nvPicPr>
          <p:cNvPr id="6146" name="Picture 2" descr="Resultado de imagen para LUMBRICULTU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23899"/>
            <a:ext cx="3179646" cy="1788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lombricultur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819400"/>
            <a:ext cx="3550193" cy="395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28"/>
          <p:cNvSpPr>
            <a:spLocks noChangeArrowheads="1"/>
          </p:cNvSpPr>
          <p:nvPr/>
        </p:nvSpPr>
        <p:spPr bwMode="auto">
          <a:xfrm>
            <a:off x="167640" y="2093912"/>
            <a:ext cx="8574606" cy="72548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s-ES_tradnl" sz="2400" b="1" dirty="0" smtClean="0">
                <a:solidFill>
                  <a:srgbClr val="00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USAR LOMBRICES PARA HACER HUMUS O COMPOST</a:t>
            </a:r>
            <a:endParaRPr lang="es-ES_tradnl" sz="2400" b="1" dirty="0">
              <a:solidFill>
                <a:srgbClr val="00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6 Flecha a la derecha con bandas"/>
          <p:cNvSpPr/>
          <p:nvPr/>
        </p:nvSpPr>
        <p:spPr>
          <a:xfrm rot="5400000">
            <a:off x="2962656" y="1280930"/>
            <a:ext cx="978408" cy="484632"/>
          </a:xfrm>
          <a:prstGeom prst="stripedRightArrow">
            <a:avLst>
              <a:gd name="adj1" fmla="val 60063"/>
              <a:gd name="adj2" fmla="val 50000"/>
            </a:avLst>
          </a:prstGeom>
          <a:solidFill>
            <a:srgbClr val="C0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2981047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676400" y="533400"/>
            <a:ext cx="31021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LUMBRICARIO</a:t>
            </a:r>
            <a:endParaRPr lang="es-AR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3 Grupo"/>
          <p:cNvGrpSpPr/>
          <p:nvPr/>
        </p:nvGrpSpPr>
        <p:grpSpPr>
          <a:xfrm>
            <a:off x="1679448" y="1575816"/>
            <a:ext cx="4639567" cy="3733799"/>
            <a:chOff x="1679448" y="1575816"/>
            <a:chExt cx="4639567" cy="3733799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43782"/>
            <a:stretch/>
          </p:blipFill>
          <p:spPr bwMode="auto">
            <a:xfrm>
              <a:off x="1679448" y="1575816"/>
              <a:ext cx="4639567" cy="37337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2 Rectángulo"/>
            <p:cNvSpPr/>
            <p:nvPr/>
          </p:nvSpPr>
          <p:spPr>
            <a:xfrm>
              <a:off x="1691640" y="1597152"/>
              <a:ext cx="2587752" cy="914400"/>
            </a:xfrm>
            <a:prstGeom prst="rect">
              <a:avLst/>
            </a:prstGeom>
            <a:solidFill>
              <a:schemeClr val="tx1"/>
            </a:solidFill>
            <a:ln w="412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5" name="4 Rectángulo"/>
            <p:cNvSpPr/>
            <p:nvPr/>
          </p:nvSpPr>
          <p:spPr>
            <a:xfrm>
              <a:off x="1703832" y="2438400"/>
              <a:ext cx="920496" cy="914400"/>
            </a:xfrm>
            <a:prstGeom prst="rect">
              <a:avLst/>
            </a:prstGeom>
            <a:solidFill>
              <a:schemeClr val="tx1"/>
            </a:solidFill>
            <a:ln w="412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xmlns="" val="425142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Llamada de nube"/>
          <p:cNvSpPr/>
          <p:nvPr/>
        </p:nvSpPr>
        <p:spPr>
          <a:xfrm>
            <a:off x="5791200" y="134112"/>
            <a:ext cx="3639312" cy="1447800"/>
          </a:xfrm>
          <a:prstGeom prst="cloudCallout">
            <a:avLst>
              <a:gd name="adj1" fmla="val -38588"/>
              <a:gd name="adj2" fmla="val 57447"/>
            </a:avLst>
          </a:prstGeom>
          <a:gradFill flip="none" rotWithShape="1">
            <a:gsLst>
              <a:gs pos="0">
                <a:srgbClr val="FFFF00"/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¿CUANTAS LOMBRICES NACEN DE UN HUEVO?</a:t>
            </a:r>
          </a:p>
          <a:p>
            <a:pPr algn="ctr"/>
            <a:r>
              <a:rPr lang="es-AR" sz="1400" b="1" dirty="0">
                <a:solidFill>
                  <a:srgbClr val="FF0000"/>
                </a:solidFill>
              </a:rPr>
              <a:t>CADA UN COCÓN NACE UNA LOMBRIZ</a:t>
            </a:r>
          </a:p>
          <a:p>
            <a:pPr algn="ctr"/>
            <a:endParaRPr lang="es-AR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Resultado de imagen para NIÃO ESCUELA PRIMAR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10256" y="2667000"/>
            <a:ext cx="284772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Llamada de nube"/>
          <p:cNvSpPr/>
          <p:nvPr/>
        </p:nvSpPr>
        <p:spPr>
          <a:xfrm>
            <a:off x="-152400" y="164592"/>
            <a:ext cx="3694176" cy="1447800"/>
          </a:xfrm>
          <a:prstGeom prst="cloudCallout">
            <a:avLst>
              <a:gd name="adj1" fmla="val 28722"/>
              <a:gd name="adj2" fmla="val 53107"/>
            </a:avLst>
          </a:prstGeom>
          <a:gradFill flip="none" rotWithShape="1">
            <a:gsLst>
              <a:gs pos="0">
                <a:srgbClr val="FFFF00"/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s-AR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</a:t>
            </a:r>
            <a:r>
              <a:rPr lang="es-A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TIENEN 5 CORAZONES?</a:t>
            </a:r>
          </a:p>
          <a:p>
            <a:pPr algn="ctr"/>
            <a:r>
              <a:rPr lang="es-AR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TIENEN CINCO CORAZONES EN CADA LATERAL….EN TOTAL SON 10</a:t>
            </a:r>
          </a:p>
          <a:p>
            <a:pPr algn="ctr"/>
            <a:endParaRPr lang="es-A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Llamada de nube"/>
          <p:cNvSpPr/>
          <p:nvPr/>
        </p:nvSpPr>
        <p:spPr>
          <a:xfrm>
            <a:off x="-152400" y="1735836"/>
            <a:ext cx="3541776" cy="1752600"/>
          </a:xfrm>
          <a:prstGeom prst="cloudCallout">
            <a:avLst>
              <a:gd name="adj1" fmla="val 33342"/>
              <a:gd name="adj2" fmla="val 51423"/>
            </a:avLst>
          </a:prstGeom>
          <a:gradFill flip="none" rotWithShape="1">
            <a:gsLst>
              <a:gs pos="0">
                <a:srgbClr val="FFFF00"/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s-A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¿POR QUÉ NO TIENEN OJOS?</a:t>
            </a:r>
          </a:p>
          <a:p>
            <a:pPr algn="ctr"/>
            <a:r>
              <a:rPr lang="es-AR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PORQUE NO LOS NECESITAN YA QUE VIVEN EN COMPLETA OSCURIDAD</a:t>
            </a:r>
          </a:p>
          <a:p>
            <a:pPr algn="ctr"/>
            <a:endParaRPr lang="es-AR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8 Llamada de nube"/>
          <p:cNvSpPr/>
          <p:nvPr/>
        </p:nvSpPr>
        <p:spPr>
          <a:xfrm>
            <a:off x="5830824" y="3700272"/>
            <a:ext cx="3599688" cy="1752600"/>
          </a:xfrm>
          <a:prstGeom prst="cloudCallout">
            <a:avLst>
              <a:gd name="adj1" fmla="val -58090"/>
              <a:gd name="adj2" fmla="val -21674"/>
            </a:avLst>
          </a:prstGeom>
          <a:gradFill flip="none" rotWithShape="1">
            <a:gsLst>
              <a:gs pos="0">
                <a:srgbClr val="FFFF00"/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</a:t>
            </a:r>
            <a:r>
              <a:rPr lang="es-A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CÓMO HACEN LOS TÚNELES SI NO TIENEN OJOS?</a:t>
            </a:r>
          </a:p>
          <a:p>
            <a:pPr algn="ctr"/>
            <a:r>
              <a:rPr lang="es-AR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AVANZAN COMIENDO Y CAVANDO CON SU </a:t>
            </a:r>
            <a:r>
              <a:rPr lang="es-AR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CABEZA</a:t>
            </a:r>
            <a:endParaRPr lang="es-AR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9 Llamada de nube"/>
          <p:cNvSpPr/>
          <p:nvPr/>
        </p:nvSpPr>
        <p:spPr>
          <a:xfrm>
            <a:off x="0" y="4953000"/>
            <a:ext cx="4114800" cy="1752600"/>
          </a:xfrm>
          <a:prstGeom prst="cloudCallout">
            <a:avLst>
              <a:gd name="adj1" fmla="val 49294"/>
              <a:gd name="adj2" fmla="val -52229"/>
            </a:avLst>
          </a:prstGeom>
          <a:gradFill flip="none" rotWithShape="1">
            <a:gsLst>
              <a:gs pos="0">
                <a:srgbClr val="FFFF00"/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</a:t>
            </a:r>
            <a:r>
              <a:rPr lang="es-A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DUERMEN?</a:t>
            </a:r>
          </a:p>
          <a:p>
            <a:pPr algn="ctr"/>
            <a:r>
              <a:rPr lang="es-AR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 LOMBRICES SE VUELVEN INACTIVAS CUANDO LA TEMPERATURA ES MUY BAJA O MUY ALTA Y CUANDO FALTA HUMEDAD</a:t>
            </a:r>
            <a:endParaRPr lang="es-A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Llamada de nube"/>
          <p:cNvSpPr/>
          <p:nvPr/>
        </p:nvSpPr>
        <p:spPr>
          <a:xfrm>
            <a:off x="4248276" y="5394960"/>
            <a:ext cx="2819400" cy="1277112"/>
          </a:xfrm>
          <a:prstGeom prst="cloudCallout">
            <a:avLst>
              <a:gd name="adj1" fmla="val -33874"/>
              <a:gd name="adj2" fmla="val -56996"/>
            </a:avLst>
          </a:prstGeom>
          <a:gradFill flip="none" rotWithShape="1">
            <a:gsLst>
              <a:gs pos="0">
                <a:srgbClr val="FFFF00"/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¿SON IMPORTANTES?</a:t>
            </a:r>
          </a:p>
          <a:p>
            <a:pPr algn="ctr"/>
            <a:r>
              <a:rPr lang="es-AR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SIIIIII…..PORQUE MEJORAN EL SUELO</a:t>
            </a:r>
          </a:p>
        </p:txBody>
      </p:sp>
      <p:sp>
        <p:nvSpPr>
          <p:cNvPr id="12" name="11 Llamada de nube"/>
          <p:cNvSpPr/>
          <p:nvPr/>
        </p:nvSpPr>
        <p:spPr>
          <a:xfrm>
            <a:off x="3124200" y="381000"/>
            <a:ext cx="2819400" cy="1869948"/>
          </a:xfrm>
          <a:prstGeom prst="cloudCallout">
            <a:avLst>
              <a:gd name="adj1" fmla="val -15279"/>
              <a:gd name="adj2" fmla="val 74707"/>
            </a:avLst>
          </a:prstGeom>
          <a:gradFill flip="none" rotWithShape="1">
            <a:gsLst>
              <a:gs pos="0">
                <a:srgbClr val="FFFF00"/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¿TIENEN AGUJEROS EN LA PIEL PARA RESPIRAR?</a:t>
            </a:r>
          </a:p>
          <a:p>
            <a:pPr algn="ctr"/>
            <a:r>
              <a:rPr lang="es-AR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 PERO SON POROS MUYYYY PEQUEÑOS</a:t>
            </a:r>
            <a:endParaRPr lang="es-AR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AutoShape 4" descr="Resultado de imagen para PREGUNT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83224" y="2663952"/>
            <a:ext cx="1068656" cy="99068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5" name="4 Llamada de nube"/>
          <p:cNvSpPr/>
          <p:nvPr/>
        </p:nvSpPr>
        <p:spPr>
          <a:xfrm>
            <a:off x="5651880" y="1735836"/>
            <a:ext cx="3962400" cy="1828800"/>
          </a:xfrm>
          <a:prstGeom prst="cloudCallout">
            <a:avLst>
              <a:gd name="adj1" fmla="val -53141"/>
              <a:gd name="adj2" fmla="val 27167"/>
            </a:avLst>
          </a:prstGeom>
          <a:gradFill flip="none" rotWithShape="1">
            <a:gsLst>
              <a:gs pos="0">
                <a:srgbClr val="FFFF00"/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s-AR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</a:t>
            </a:r>
            <a:r>
              <a:rPr lang="es-A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 LOMBRICES TIENEN DIENTES?</a:t>
            </a:r>
          </a:p>
          <a:p>
            <a:pPr algn="ctr"/>
            <a:r>
              <a:rPr lang="es-AR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NO….TIENEN UN APARATO BUCAL SUCCIONADOR…CHUPAN Y ABSORVEN</a:t>
            </a:r>
          </a:p>
          <a:p>
            <a:pPr algn="ctr"/>
            <a:endParaRPr lang="es-AR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3830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5" grpId="0" animBg="1"/>
    </p:bldLst>
  </p:timing>
</p:sld>
</file>

<file path=ppt/theme/theme1.xml><?xml version="1.0" encoding="utf-8"?>
<a:theme xmlns:a="http://schemas.openxmlformats.org/drawingml/2006/main" name="Técnico">
  <a:themeElements>
    <a:clrScheme name="Escala de grise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4346</TotalTime>
  <Words>311</Words>
  <Application>Microsoft Office PowerPoint</Application>
  <PresentationFormat>Presentación en pantalla (4:3)</PresentationFormat>
  <Paragraphs>68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Técnico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Nora Rotstein</dc:creator>
  <cp:lastModifiedBy>david</cp:lastModifiedBy>
  <cp:revision>253</cp:revision>
  <dcterms:created xsi:type="dcterms:W3CDTF">2010-05-23T21:49:56Z</dcterms:created>
  <dcterms:modified xsi:type="dcterms:W3CDTF">2018-09-04T00:01:32Z</dcterms:modified>
</cp:coreProperties>
</file>